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Alfa Slab On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AlfaSlabOne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628ae313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2628ae313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628ae3130_1_2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628ae3130_1_2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60dae6c7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60dae6c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628ae3130_1_2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628ae3130_1_2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628ae313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628ae313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628ae313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628ae313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60dae6c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60dae6c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628ae3130_1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628ae3130_1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628ae3130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628ae313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628ae313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628ae313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628ae313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628ae313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628ae3130_2_2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628ae3130_2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628ae313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628ae313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60dae6c7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60dae6c7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628ae313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628ae313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628ae3130_1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628ae3130_1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628ae3130_1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628ae3130_1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628ae3130_1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628ae3130_1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rgbClr val="D9D9D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pacenet.ai/sn7-challenge/" TargetMode="External"/><Relationship Id="rId4" Type="http://schemas.openxmlformats.org/officeDocument/2006/relationships/hyperlink" Target="https://databank.worldbank.org/source/world-development-indicators" TargetMode="External"/><Relationship Id="rId5" Type="http://schemas.openxmlformats.org/officeDocument/2006/relationships/hyperlink" Target="https://sdgs.un.org/go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Relationship Id="rId6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Energy_consumption" TargetMode="External"/><Relationship Id="rId4" Type="http://schemas.openxmlformats.org/officeDocument/2006/relationships/hyperlink" Target="https://en.wikipedia.org/wiki/Carbon_emissions" TargetMode="External"/><Relationship Id="rId5" Type="http://schemas.openxmlformats.org/officeDocument/2006/relationships/hyperlink" Target="https://en.wikipedia.org/wiki/Carbon_emissions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atabank.worldbank.org/source/world-development-indicators" TargetMode="External"/><Relationship Id="rId4" Type="http://schemas.openxmlformats.org/officeDocument/2006/relationships/hyperlink" Target="https://spacenet.ai/sn7-challenge/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6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157025" y="406075"/>
            <a:ext cx="377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070000" y="2988600"/>
            <a:ext cx="3776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Team: Shingles All The Way</a:t>
            </a:r>
            <a:br>
              <a:rPr lang="en" sz="1600"/>
            </a:br>
            <a:br>
              <a:rPr lang="en" sz="1600"/>
            </a:br>
            <a:r>
              <a:rPr b="1" lang="en" sz="1600"/>
              <a:t>Team Members: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Pulkit Varshney (114709284)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Pratik Thorwe (113221363)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Saurabh Parekh (114356444)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Purva Mhasakar (114354303)</a:t>
            </a:r>
            <a:endParaRPr sz="160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000" y="0"/>
            <a:ext cx="4180001" cy="292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Team Work</a:t>
            </a:r>
            <a:endParaRPr b="1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 txBox="1"/>
          <p:nvPr/>
        </p:nvSpPr>
        <p:spPr>
          <a:xfrm>
            <a:off x="461850" y="1367888"/>
            <a:ext cx="8220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➢"/>
            </a:pPr>
            <a:r>
              <a:rPr lang="en" sz="1800">
                <a:solidFill>
                  <a:srgbClr val="595959"/>
                </a:solidFill>
              </a:rPr>
              <a:t>Data Collection: 					Saurabh, Pulkit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➢"/>
            </a:pPr>
            <a:r>
              <a:rPr lang="en" sz="1800">
                <a:solidFill>
                  <a:srgbClr val="595959"/>
                </a:solidFill>
              </a:rPr>
              <a:t>Data Pre-processing: 				Purva, Pratik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➢"/>
            </a:pPr>
            <a:r>
              <a:rPr lang="en" sz="1800">
                <a:solidFill>
                  <a:srgbClr val="595959"/>
                </a:solidFill>
              </a:rPr>
              <a:t>Feature Extraction: 				Pratik, Pulkit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➢"/>
            </a:pPr>
            <a:r>
              <a:rPr lang="en" sz="1800">
                <a:solidFill>
                  <a:srgbClr val="595959"/>
                </a:solidFill>
              </a:rPr>
              <a:t>Dimensionality Reduction: 		       Purva, Saurabh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➢"/>
            </a:pPr>
            <a:r>
              <a:rPr lang="en" sz="1800">
                <a:solidFill>
                  <a:srgbClr val="595959"/>
                </a:solidFill>
              </a:rPr>
              <a:t>Clustering: 						Pratik, Purva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Source Code Pro"/>
              <a:buChar char="➢"/>
            </a:pPr>
            <a:r>
              <a:rPr lang="en" sz="1800">
                <a:solidFill>
                  <a:srgbClr val="595959"/>
                </a:solidFill>
              </a:rPr>
              <a:t>Machine Learning/Tensor Flow: 	Saurabh, Pulkit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Source Code Pro"/>
              <a:buChar char="➢"/>
            </a:pPr>
            <a:r>
              <a:rPr lang="en" sz="1800">
                <a:solidFill>
                  <a:srgbClr val="595959"/>
                </a:solidFill>
              </a:rPr>
              <a:t>Similarity Search: 				Pratik, Purva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➢"/>
            </a:pPr>
            <a:r>
              <a:rPr lang="en" sz="1800">
                <a:solidFill>
                  <a:srgbClr val="595959"/>
                </a:solidFill>
              </a:rPr>
              <a:t>Model Evaluation: 				Purva, Saurabh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➢"/>
            </a:pPr>
            <a:r>
              <a:rPr lang="en" sz="1800">
                <a:solidFill>
                  <a:srgbClr val="595959"/>
                </a:solidFill>
              </a:rPr>
              <a:t>Visualizations					Pulkit, Pratik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Unstructured Data - Purva Mhasakar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Structured Data - Saurabh Parekh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 Analysis - Pratik Thorwe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Recommendation - Pulkit Varshney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Result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https://spacenet.ai/sn7-challenge/</a:t>
            </a:r>
            <a:endParaRPr sz="21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https://databank.worldbank.org/source/world-development-indicators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https://sdgs.un.org/goals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311700" y="50252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500"/>
              <a:t>Thankyou</a:t>
            </a:r>
            <a:endParaRPr b="1" sz="4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100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00" y="152400"/>
            <a:ext cx="4876800" cy="250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538" y="2900652"/>
            <a:ext cx="3753715" cy="218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4800" y="2805902"/>
            <a:ext cx="3884797" cy="218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50" y="539950"/>
            <a:ext cx="7360300" cy="36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677700" y="4220100"/>
            <a:ext cx="7788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Team: Shingles all the way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Pulkit Varshney</a:t>
            </a:r>
            <a:r>
              <a:rPr lang="en" sz="1600"/>
              <a:t>                                                                      </a:t>
            </a:r>
            <a:r>
              <a:rPr b="1" lang="en" sz="1600"/>
              <a:t>Saurabh Parekh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  Purva Mhasakar </a:t>
            </a:r>
            <a:r>
              <a:rPr lang="en" sz="1600"/>
              <a:t>                                                                     </a:t>
            </a:r>
            <a:r>
              <a:rPr b="1" lang="en" sz="1600"/>
              <a:t>Pratik Thorwe</a:t>
            </a:r>
            <a:endParaRPr b="1" sz="1600"/>
          </a:p>
        </p:txBody>
      </p:sp>
      <p:sp>
        <p:nvSpPr>
          <p:cNvPr id="260" name="Google Shape;260;p30"/>
          <p:cNvSpPr txBox="1"/>
          <p:nvPr/>
        </p:nvSpPr>
        <p:spPr>
          <a:xfrm>
            <a:off x="1045050" y="47350"/>
            <a:ext cx="705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SUSTAINABLE CITIES AND COMMUNITIES</a:t>
            </a:r>
            <a:endParaRPr b="1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213" y="1397038"/>
            <a:ext cx="623887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76631" y="2046400"/>
            <a:ext cx="2623200" cy="27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5823482" y="2059700"/>
            <a:ext cx="2623200" cy="27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944331" y="2100250"/>
            <a:ext cx="22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Aim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992507" y="2273525"/>
            <a:ext cx="22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609197" y="2127125"/>
            <a:ext cx="22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738744" y="2475175"/>
            <a:ext cx="25875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 sz="1100"/>
              <a:t>SUPPORT LEAST DEVELOPED COUNTRIES IN SUSTAINABLE AND RESILIENT DEVELOPMENT</a:t>
            </a:r>
            <a:endParaRPr sz="10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➢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IMPLEMENT POLICIES FOR RESOURCE EFFICIENCY AND DISASTER RISK REDUCTION</a:t>
            </a:r>
            <a:endParaRPr b="1" sz="15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225" y="-92750"/>
            <a:ext cx="6355101" cy="20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828681" y="2402225"/>
            <a:ext cx="2519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➢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ENHANCE INCLUSIVE AND SUSTAINABLE URBANIZATION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➢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REDUCE THE ADVERSE PER CAPITA ENVIRONMENTAL IMPACT OF CITIES</a:t>
            </a:r>
            <a:endParaRPr i="1" sz="1200">
              <a:solidFill>
                <a:srgbClr val="1D3D63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350" y="4019075"/>
            <a:ext cx="945875" cy="9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6350" y="3075375"/>
            <a:ext cx="945875" cy="8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6338" y="2100250"/>
            <a:ext cx="945875" cy="9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3261800" y="3571225"/>
            <a:ext cx="31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Quote :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42675" y="340050"/>
            <a:ext cx="2650200" cy="446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386732" y="2265775"/>
            <a:ext cx="22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58625" y="724100"/>
            <a:ext cx="2549700" cy="4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Proxima Nova"/>
              <a:buChar char="➢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3.9 billion people live in cities globally.  5 billion people will live in cities by 2030.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➢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Cities occupy 3 percent account for 60–80 percent of </a:t>
            </a:r>
            <a:r>
              <a:rPr lang="en" sz="1200"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energy consumption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and 75 percent of </a:t>
            </a:r>
            <a:r>
              <a:rPr lang="en" sz="1200"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carbon </a:t>
            </a:r>
            <a:r>
              <a:rPr lang="en" sz="1200"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emissions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➢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By 2050, about 70% of the world’s population is expected to live in urban areas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342647" y="1222175"/>
            <a:ext cx="22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58625" y="396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Why do we care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6">
            <a:alphaModFix/>
          </a:blip>
          <a:srcRect b="16380" l="0" r="0" t="20300"/>
          <a:stretch/>
        </p:blipFill>
        <p:spPr>
          <a:xfrm>
            <a:off x="6678625" y="396850"/>
            <a:ext cx="2409276" cy="44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2750" y="396850"/>
            <a:ext cx="3726000" cy="322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12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Dataset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243650" y="1150525"/>
            <a:ext cx="4209300" cy="38034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Source: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https://databank.worldbank.org/source/world-development-indicators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Format: table in a csv file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Countries: 266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Features/Indicators per Country: 1443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Years: 51 (1960 - 2020)</a:t>
            </a:r>
            <a:endParaRPr sz="1600"/>
          </a:p>
        </p:txBody>
      </p:sp>
      <p:sp>
        <p:nvSpPr>
          <p:cNvPr id="98" name="Google Shape;98;p17"/>
          <p:cNvSpPr txBox="1"/>
          <p:nvPr/>
        </p:nvSpPr>
        <p:spPr>
          <a:xfrm>
            <a:off x="324800" y="1329525"/>
            <a:ext cx="404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Wor</a:t>
            </a:r>
            <a:r>
              <a:rPr b="1" lang="en" sz="1600"/>
              <a:t>l</a:t>
            </a:r>
            <a:r>
              <a:rPr b="1" lang="en" sz="1600"/>
              <a:t>d Development Index(WDI) dataset</a:t>
            </a:r>
            <a:endParaRPr b="1" sz="1600"/>
          </a:p>
        </p:txBody>
      </p:sp>
      <p:sp>
        <p:nvSpPr>
          <p:cNvPr id="99" name="Google Shape;99;p17"/>
          <p:cNvSpPr/>
          <p:nvPr/>
        </p:nvSpPr>
        <p:spPr>
          <a:xfrm>
            <a:off x="4845750" y="1150525"/>
            <a:ext cx="4047000" cy="3803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Source: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https://spacenet.ai/sn7-challenge/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Format: Images in tiff files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</a:t>
            </a:r>
            <a:r>
              <a:rPr lang="en" sz="1600"/>
              <a:t>areas of interest(AOI)</a:t>
            </a:r>
            <a:r>
              <a:rPr lang="en" sz="1600"/>
              <a:t>: 101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Total observed area: 41000 km</a:t>
            </a:r>
            <a:r>
              <a:rPr baseline="30000" lang="en" sz="1600"/>
              <a:t>2</a:t>
            </a:r>
            <a:endParaRPr sz="1600"/>
          </a:p>
        </p:txBody>
      </p:sp>
      <p:sp>
        <p:nvSpPr>
          <p:cNvPr id="100" name="Google Shape;100;p17"/>
          <p:cNvSpPr txBox="1"/>
          <p:nvPr/>
        </p:nvSpPr>
        <p:spPr>
          <a:xfrm>
            <a:off x="5468700" y="1329525"/>
            <a:ext cx="280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Satellite Images dataset</a:t>
            </a:r>
            <a:endParaRPr b="1" sz="160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3250" y="1770500"/>
            <a:ext cx="1429049" cy="16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7400" y="1841088"/>
            <a:ext cx="2067750" cy="146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26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3200">
                <a:solidFill>
                  <a:srgbClr val="307BF3"/>
                </a:solidFill>
                <a:latin typeface="Arial"/>
                <a:ea typeface="Arial"/>
                <a:cs typeface="Arial"/>
                <a:sym typeface="Arial"/>
              </a:rPr>
              <a:t>Streaming through the data</a:t>
            </a:r>
            <a:endParaRPr b="1" i="1" sz="3200">
              <a:solidFill>
                <a:srgbClr val="307B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5121075" y="1434400"/>
            <a:ext cx="3471900" cy="3444300"/>
          </a:xfrm>
          <a:prstGeom prst="flowChartConnec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430500" y="1434400"/>
            <a:ext cx="3471900" cy="3444300"/>
          </a:xfrm>
          <a:prstGeom prst="flowChartConnector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738600" y="2786100"/>
            <a:ext cx="285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For unstructured data such as Images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 identify features and obtain a structured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490375" y="2678400"/>
            <a:ext cx="279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For structured data such as csv and json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To find </a:t>
            </a:r>
            <a:r>
              <a:rPr lang="en">
                <a:solidFill>
                  <a:schemeClr val="lt1"/>
                </a:solidFill>
              </a:rPr>
              <a:t>correlation</a:t>
            </a:r>
            <a:r>
              <a:rPr lang="en">
                <a:solidFill>
                  <a:schemeClr val="lt1"/>
                </a:solidFill>
              </a:rPr>
              <a:t> between </a:t>
            </a:r>
            <a:r>
              <a:rPr lang="en">
                <a:solidFill>
                  <a:schemeClr val="lt1"/>
                </a:solidFill>
              </a:rPr>
              <a:t>features for content based recommendation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352" y="1700750"/>
            <a:ext cx="1789350" cy="8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00" y="1848975"/>
            <a:ext cx="2973102" cy="9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100850" y="2719188"/>
            <a:ext cx="3541075" cy="2165525"/>
          </a:xfrm>
          <a:prstGeom prst="flowChartPreparation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5423675" y="2708325"/>
            <a:ext cx="3541075" cy="2165525"/>
          </a:xfrm>
          <a:prstGeom prst="flowChartPreparation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657588" y="2915887"/>
            <a:ext cx="242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9900FF"/>
                </a:solidFill>
              </a:rPr>
              <a:t>Similarity Search</a:t>
            </a:r>
            <a:endParaRPr b="1" i="1" sz="1900">
              <a:solidFill>
                <a:srgbClr val="9900FF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5748663" y="2674025"/>
            <a:ext cx="289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9900FF"/>
                </a:solidFill>
              </a:rPr>
              <a:t>Content Based Recommendation System</a:t>
            </a:r>
            <a:endParaRPr b="1" i="1" sz="1700">
              <a:solidFill>
                <a:srgbClr val="9900FF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428233" y="3401337"/>
            <a:ext cx="288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Identify similarity between features of the </a:t>
            </a:r>
            <a:r>
              <a:rPr lang="en"/>
              <a:t>countries.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Cluster the countries with respect its urban sustainability. 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5632713" y="3236675"/>
            <a:ext cx="312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Evaluate the feature responsible for sustainability over past 25 years.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Predict the changes in the required features over upcoming years.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737913" y="175725"/>
            <a:ext cx="742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0000FF"/>
                </a:solidFill>
              </a:rPr>
              <a:t>Extracting Correlation among features</a:t>
            </a:r>
            <a:endParaRPr b="1" i="1" sz="2200">
              <a:solidFill>
                <a:srgbClr val="0000FF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2678225" y="750350"/>
            <a:ext cx="3541075" cy="2165525"/>
          </a:xfrm>
          <a:prstGeom prst="flowChartPreparation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3234975" y="834375"/>
            <a:ext cx="242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rgbClr val="9225A5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Hypothesis Testing</a:t>
            </a:r>
            <a:endParaRPr b="1" i="1" sz="1900">
              <a:solidFill>
                <a:srgbClr val="9225A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950775" y="1311375"/>
            <a:ext cx="304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Claiming that the dependency of the developing countries will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reduce over the period.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Testing if the hypothesis can be accepted or not.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Flow</a:t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 rot="-711236">
            <a:off x="7328625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 flipH="1" rot="711236">
            <a:off x="6043887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 rot="-711236">
            <a:off x="4762813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20"/>
          <p:cNvGrpSpPr/>
          <p:nvPr/>
        </p:nvGrpSpPr>
        <p:grpSpPr>
          <a:xfrm>
            <a:off x="5120138" y="1570900"/>
            <a:ext cx="1910400" cy="1099051"/>
            <a:chOff x="4317825" y="1162246"/>
            <a:chExt cx="1910400" cy="1099051"/>
          </a:xfrm>
        </p:grpSpPr>
        <p:sp>
          <p:nvSpPr>
            <p:cNvPr id="137" name="Google Shape;137;p20"/>
            <p:cNvSpPr/>
            <p:nvPr/>
          </p:nvSpPr>
          <p:spPr>
            <a:xfrm rot="-1789476">
              <a:off x="5192804" y="20145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317825" y="1162246"/>
              <a:ext cx="1910400" cy="8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Analysing the correlation and predicting the future outcomes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sp>
        <p:nvSpPr>
          <p:cNvPr id="142" name="Google Shape;142;p20"/>
          <p:cNvSpPr/>
          <p:nvPr/>
        </p:nvSpPr>
        <p:spPr>
          <a:xfrm flipH="1" rot="711236">
            <a:off x="3471133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20"/>
          <p:cNvGrpSpPr/>
          <p:nvPr/>
        </p:nvGrpSpPr>
        <p:grpSpPr>
          <a:xfrm>
            <a:off x="3921251" y="2649118"/>
            <a:ext cx="1764900" cy="1162418"/>
            <a:chOff x="2995876" y="2735584"/>
            <a:chExt cx="1764900" cy="1162418"/>
          </a:xfrm>
        </p:grpSpPr>
        <p:sp>
          <p:nvSpPr>
            <p:cNvPr id="144" name="Google Shape;144;p20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 txBox="1"/>
            <p:nvPr/>
          </p:nvSpPr>
          <p:spPr>
            <a:xfrm>
              <a:off x="2995876" y="3111402"/>
              <a:ext cx="1764900" cy="7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Extracting similarity among features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0"/>
          <p:cNvSpPr/>
          <p:nvPr/>
        </p:nvSpPr>
        <p:spPr>
          <a:xfrm rot="-711236">
            <a:off x="2197008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20"/>
          <p:cNvGrpSpPr/>
          <p:nvPr/>
        </p:nvGrpSpPr>
        <p:grpSpPr>
          <a:xfrm>
            <a:off x="2641550" y="1579422"/>
            <a:ext cx="1712700" cy="1041355"/>
            <a:chOff x="1637475" y="1219942"/>
            <a:chExt cx="1712700" cy="1041355"/>
          </a:xfrm>
        </p:grpSpPr>
        <p:sp>
          <p:nvSpPr>
            <p:cNvPr id="150" name="Google Shape;150;p20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Streaming the data to structurise it</a:t>
              </a:r>
              <a:endParaRPr sz="1300">
                <a:solidFill>
                  <a:srgbClr val="FFFFFF"/>
                </a:solidFill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 rot="-1789476">
              <a:off x="2412765" y="20430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20"/>
          <p:cNvGrpSpPr/>
          <p:nvPr/>
        </p:nvGrpSpPr>
        <p:grpSpPr>
          <a:xfrm>
            <a:off x="6418738" y="2637623"/>
            <a:ext cx="1910517" cy="1185417"/>
            <a:chOff x="5796625" y="2735584"/>
            <a:chExt cx="1712700" cy="1036929"/>
          </a:xfrm>
        </p:grpSpPr>
        <p:sp>
          <p:nvSpPr>
            <p:cNvPr id="156" name="Google Shape;156;p20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0"/>
          <p:cNvSpPr txBox="1"/>
          <p:nvPr/>
        </p:nvSpPr>
        <p:spPr>
          <a:xfrm>
            <a:off x="6359150" y="3072625"/>
            <a:ext cx="20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Providing recommendations for sustainable development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20"/>
          <p:cNvSpPr/>
          <p:nvPr/>
        </p:nvSpPr>
        <p:spPr>
          <a:xfrm rot="-1789476">
            <a:off x="7284666" y="2678406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 flipH="1" rot="711236">
            <a:off x="898383" y="2593576"/>
            <a:ext cx="1350909" cy="57662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 rot="-1789476">
            <a:off x="2145091" y="2678406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rot="-1789476">
            <a:off x="4715678" y="2678406"/>
            <a:ext cx="160451" cy="160451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0"/>
          <p:cNvGrpSpPr/>
          <p:nvPr/>
        </p:nvGrpSpPr>
        <p:grpSpPr>
          <a:xfrm>
            <a:off x="1368974" y="2669949"/>
            <a:ext cx="1712700" cy="1041387"/>
            <a:chOff x="5796625" y="2735584"/>
            <a:chExt cx="1712700" cy="1036929"/>
          </a:xfrm>
        </p:grpSpPr>
        <p:sp>
          <p:nvSpPr>
            <p:cNvPr id="165" name="Google Shape;165;p20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0"/>
          <p:cNvSpPr txBox="1"/>
          <p:nvPr/>
        </p:nvSpPr>
        <p:spPr>
          <a:xfrm>
            <a:off x="1396125" y="2933450"/>
            <a:ext cx="165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 collection, and pre-processing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 rot="2700000">
            <a:off x="1809050" y="-1487484"/>
            <a:ext cx="2470973" cy="2397853"/>
            <a:chOff x="363524" y="1258050"/>
            <a:chExt cx="2547000" cy="2547000"/>
          </a:xfrm>
        </p:grpSpPr>
        <p:sp>
          <p:nvSpPr>
            <p:cNvPr id="174" name="Google Shape;174;p21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5156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1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Collection: Purva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7" name="Google Shape;177;p21"/>
          <p:cNvGrpSpPr/>
          <p:nvPr/>
        </p:nvGrpSpPr>
        <p:grpSpPr>
          <a:xfrm rot="2700000">
            <a:off x="2840095" y="-426999"/>
            <a:ext cx="2530093" cy="2397800"/>
            <a:chOff x="2273746" y="1216894"/>
            <a:chExt cx="2588693" cy="2588156"/>
          </a:xfrm>
        </p:grpSpPr>
        <p:sp>
          <p:nvSpPr>
            <p:cNvPr id="178" name="Google Shape;178;p21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21"/>
            <p:cNvSpPr txBox="1"/>
            <p:nvPr/>
          </p:nvSpPr>
          <p:spPr>
            <a:xfrm rot="-2700000">
              <a:off x="2422040" y="2112548"/>
              <a:ext cx="269619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Pre-Processing: Saurabh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1" name="Google Shape;181;p21"/>
          <p:cNvGrpSpPr/>
          <p:nvPr/>
        </p:nvGrpSpPr>
        <p:grpSpPr>
          <a:xfrm rot="2700000">
            <a:off x="3884575" y="618002"/>
            <a:ext cx="2530046" cy="2397853"/>
            <a:chOff x="4193764" y="1258050"/>
            <a:chExt cx="2547000" cy="2547000"/>
          </a:xfrm>
        </p:grpSpPr>
        <p:sp>
          <p:nvSpPr>
            <p:cNvPr id="182" name="Google Shape;182;p21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761E86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761E8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21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Feature Extractions: Pratik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21"/>
          <p:cNvGrpSpPr/>
          <p:nvPr/>
        </p:nvGrpSpPr>
        <p:grpSpPr>
          <a:xfrm rot="2700000">
            <a:off x="4964637" y="1562567"/>
            <a:ext cx="2530158" cy="2510101"/>
            <a:chOff x="6103986" y="1218096"/>
            <a:chExt cx="2589134" cy="2586954"/>
          </a:xfrm>
        </p:grpSpPr>
        <p:sp>
          <p:nvSpPr>
            <p:cNvPr id="186" name="Google Shape;186;p21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7F209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7F209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1"/>
            <p:cNvSpPr txBox="1"/>
            <p:nvPr/>
          </p:nvSpPr>
          <p:spPr>
            <a:xfrm rot="-2700000">
              <a:off x="6254170" y="2113149"/>
              <a:ext cx="26945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Dimensionality Reduction: Purva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21"/>
          <p:cNvGrpSpPr/>
          <p:nvPr/>
        </p:nvGrpSpPr>
        <p:grpSpPr>
          <a:xfrm>
            <a:off x="2304040" y="2531272"/>
            <a:ext cx="2530190" cy="2397746"/>
            <a:chOff x="2273746" y="1258050"/>
            <a:chExt cx="2547000" cy="2547000"/>
          </a:xfrm>
        </p:grpSpPr>
        <p:sp>
          <p:nvSpPr>
            <p:cNvPr id="190" name="Google Shape;190;p21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1"/>
            <p:cNvSpPr txBox="1"/>
            <p:nvPr/>
          </p:nvSpPr>
          <p:spPr>
            <a:xfrm rot="-2700283">
              <a:off x="2439447" y="2154691"/>
              <a:ext cx="25767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Machine Learning: Saurabh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21"/>
          <p:cNvGrpSpPr/>
          <p:nvPr/>
        </p:nvGrpSpPr>
        <p:grpSpPr>
          <a:xfrm>
            <a:off x="3759958" y="2582723"/>
            <a:ext cx="2530190" cy="2397746"/>
            <a:chOff x="4193764" y="1258050"/>
            <a:chExt cx="2547000" cy="2547000"/>
          </a:xfrm>
        </p:grpSpPr>
        <p:sp>
          <p:nvSpPr>
            <p:cNvPr id="194" name="Google Shape;194;p21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761E86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b="1" sz="1200">
                <a:solidFill>
                  <a:srgbClr val="761E8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1"/>
            <p:cNvSpPr txBox="1"/>
            <p:nvPr/>
          </p:nvSpPr>
          <p:spPr>
            <a:xfrm rot="-2700000">
              <a:off x="4367768" y="2162350"/>
              <a:ext cx="255534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Similarity Search: Pratik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" name="Google Shape;197;p21"/>
          <p:cNvGrpSpPr/>
          <p:nvPr/>
        </p:nvGrpSpPr>
        <p:grpSpPr>
          <a:xfrm>
            <a:off x="5324761" y="2496047"/>
            <a:ext cx="2530190" cy="2510069"/>
            <a:chOff x="6103986" y="1258050"/>
            <a:chExt cx="2547000" cy="2547000"/>
          </a:xfrm>
        </p:grpSpPr>
        <p:sp>
          <p:nvSpPr>
            <p:cNvPr id="198" name="Google Shape;198;p21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7F2090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b="1" sz="1200">
                <a:solidFill>
                  <a:srgbClr val="7F209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1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Visualisation: Pulkit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" name="Google Shape;201;p21"/>
          <p:cNvGrpSpPr/>
          <p:nvPr/>
        </p:nvGrpSpPr>
        <p:grpSpPr>
          <a:xfrm>
            <a:off x="838677" y="2556997"/>
            <a:ext cx="2530190" cy="2397746"/>
            <a:chOff x="363524" y="1258050"/>
            <a:chExt cx="2547000" cy="2547000"/>
          </a:xfrm>
        </p:grpSpPr>
        <p:sp>
          <p:nvSpPr>
            <p:cNvPr id="202" name="Google Shape;202;p21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5156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200">
                <a:solidFill>
                  <a:srgbClr val="55156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1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Clustering: Pulkit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